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4" r:id="rId6"/>
    <p:sldId id="257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81545" autoAdjust="0"/>
  </p:normalViewPr>
  <p:slideViewPr>
    <p:cSldViewPr snapToGrid="0">
      <p:cViewPr>
        <p:scale>
          <a:sx n="69" d="100"/>
          <a:sy n="69" d="100"/>
        </p:scale>
        <p:origin x="4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873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3304" y="2967885"/>
            <a:ext cx="5977287" cy="962527"/>
          </a:xfrm>
          <a:solidFill>
            <a:schemeClr val="bg2">
              <a:lumMod val="50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en-US" sz="5400" b="1" cap="none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  <a:reflection blurRad="6350" stA="55000" endA="300" endPos="45500" dir="5400000" sy="-100000" algn="bl" rotWithShape="0"/>
                </a:effectLst>
                <a:latin typeface="Rockwell" panose="02060603020205020403" pitchFamily="18" charset="0"/>
              </a:rPr>
              <a:t>AVIOTHIC 2.O</a:t>
            </a:r>
            <a:endParaRPr lang="en-US" sz="5400" b="1" cap="none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  <a:reflection blurRad="6350" stA="55000" endA="300" endPos="45500" dir="5400000" sy="-100000" algn="bl" rotWithShape="0"/>
              </a:effectLst>
              <a:latin typeface="Rockwell" panose="02060603020205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073" y="4211781"/>
            <a:ext cx="4047000" cy="2165926"/>
          </a:xfrm>
          <a:noFill/>
          <a:effectLst>
            <a:glow rad="101600">
              <a:schemeClr val="accent3">
                <a:satMod val="175000"/>
                <a:alpha val="40000"/>
              </a:schemeClr>
            </a:glow>
            <a:softEdge rad="3175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>
            <a:normAutofit fontScale="85000" lnSpcReduction="20000"/>
          </a:bodyPr>
          <a:lstStyle/>
          <a:p>
            <a:r>
              <a:rPr lang="en-US" sz="2400" b="1" cap="none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Team leader : Ritika </a:t>
            </a:r>
            <a:r>
              <a:rPr lang="en-US" sz="2400" b="1" cap="none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</a:t>
            </a:r>
            <a:r>
              <a:rPr lang="en-US" sz="2400" b="1" cap="none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erma</a:t>
            </a:r>
          </a:p>
          <a:p>
            <a:r>
              <a:rPr lang="en-US" sz="2400" b="1" cap="none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Team </a:t>
            </a:r>
            <a:r>
              <a:rPr lang="en-US" sz="2400" b="1" cap="none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members :</a:t>
            </a:r>
          </a:p>
          <a:p>
            <a:r>
              <a:rPr lang="en-US" sz="2400" cap="none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Isha </a:t>
            </a:r>
            <a:r>
              <a:rPr lang="en-US" sz="2400" cap="none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Y</a:t>
            </a:r>
            <a:r>
              <a:rPr lang="en-US" sz="2400" cap="none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adav</a:t>
            </a:r>
          </a:p>
          <a:p>
            <a:r>
              <a:rPr lang="en-US" sz="2400" cap="none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</a:t>
            </a:r>
            <a:r>
              <a:rPr lang="en-US" sz="2400" cap="none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nwesha Shukla</a:t>
            </a:r>
          </a:p>
          <a:p>
            <a:r>
              <a:rPr lang="en-US" sz="2400" cap="none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Vanshika </a:t>
            </a:r>
            <a:r>
              <a:rPr lang="en-US" sz="2400" cap="none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Shukla</a:t>
            </a:r>
            <a:endParaRPr lang="en-US" sz="2400" cap="none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80" y="3899593"/>
            <a:ext cx="4870091" cy="295840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46" y="0"/>
            <a:ext cx="4535053" cy="2835564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  <a:softEdge rad="63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97053" cy="2826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8497456" y="3038763"/>
            <a:ext cx="2706254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  <a:softEdge rad="3175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Arial Black" panose="020B0A04020102020204" pitchFamily="34" charset="0"/>
              </a:rPr>
              <a:t>NOVEXA</a:t>
            </a:r>
            <a:endParaRPr lang="en-IN" sz="4000" dirty="0">
              <a:solidFill>
                <a:schemeClr val="accent6">
                  <a:lumMod val="5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  <a:reflection blurRad="6350" stA="50000" endA="300" endPos="50000" dist="60007" dir="5400000" sy="-100000" algn="bl" rotWithShape="0"/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C729-5C49-EFD0-D43D-443634D69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254" y="274039"/>
            <a:ext cx="7222837" cy="939694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Description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34BA5-30C0-EAE5-FB69-E9D461677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994" y="1132397"/>
            <a:ext cx="9905999" cy="515982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5500" b="1" u="sng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Description </a:t>
            </a:r>
            <a:r>
              <a:rPr lang="en-US" sz="5500" b="1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of the Problem:</a:t>
            </a:r>
          </a:p>
          <a:p>
            <a:r>
              <a:rPr lang="en-US" sz="5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Focus on Theory:</a:t>
            </a:r>
            <a:r>
              <a:rPr lang="en-US" sz="5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5000" dirty="0">
                <a:solidFill>
                  <a:schemeClr val="tx1">
                    <a:lumMod val="95000"/>
                  </a:schemeClr>
                </a:solidFill>
              </a:rPr>
              <a:t>Today's students are primarily seeking theory or syllabus-based knowledge designed for scoring marks in school, college, or competitive exams.</a:t>
            </a:r>
          </a:p>
          <a:p>
            <a:r>
              <a:rPr lang="en-US" sz="5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Lack of Practical Application Teaching: </a:t>
            </a:r>
            <a:r>
              <a:rPr lang="en-US" sz="5000" dirty="0">
                <a:solidFill>
                  <a:schemeClr val="tx1">
                    <a:lumMod val="95000"/>
                  </a:schemeClr>
                </a:solidFill>
              </a:rPr>
              <a:t>Students are not taught how learned knowledge applies in the real world.</a:t>
            </a:r>
          </a:p>
          <a:p>
            <a:r>
              <a:rPr lang="en-US" sz="5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Limited Critical Thinking and Problem-Solving Skills:</a:t>
            </a:r>
            <a:r>
              <a:rPr lang="en-US" sz="5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5000" dirty="0">
                <a:solidFill>
                  <a:schemeClr val="tx1">
                    <a:lumMod val="95000"/>
                  </a:schemeClr>
                </a:solidFill>
              </a:rPr>
              <a:t>Due to this, students lack critical thinking and problem-solving skills.</a:t>
            </a:r>
          </a:p>
          <a:p>
            <a:r>
              <a:rPr lang="en-US" sz="5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Exam-Focused Online Conten</a:t>
            </a:r>
            <a:r>
              <a:rPr lang="en-US" sz="5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t: </a:t>
            </a:r>
            <a:r>
              <a:rPr lang="en-US" sz="5000" dirty="0">
                <a:solidFill>
                  <a:schemeClr val="tx1">
                    <a:lumMod val="95000"/>
                  </a:schemeClr>
                </a:solidFill>
              </a:rPr>
              <a:t>Most learning content available on the internet, YouTube, and Google is focused on exams or trending topics rather than real-life problem-solving</a:t>
            </a:r>
            <a:r>
              <a:rPr lang="en-US" sz="5000" dirty="0" smtClean="0">
                <a:solidFill>
                  <a:schemeClr val="tx1">
                    <a:lumMod val="95000"/>
                  </a:schemeClr>
                </a:solidFill>
              </a:rPr>
              <a:t>.</a:t>
            </a:r>
            <a:endParaRPr lang="en-US" sz="50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044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ingle Corner Rectangle 5"/>
          <p:cNvSpPr/>
          <p:nvPr/>
        </p:nvSpPr>
        <p:spPr>
          <a:xfrm>
            <a:off x="6502400" y="1099128"/>
            <a:ext cx="5338618" cy="2890982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Snip Single Corner Rectangle 11"/>
          <p:cNvSpPr/>
          <p:nvPr/>
        </p:nvSpPr>
        <p:spPr>
          <a:xfrm>
            <a:off x="120071" y="988290"/>
            <a:ext cx="5126183" cy="2835563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221673" y="1302327"/>
            <a:ext cx="43595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  <a:cs typeface="Arial" panose="020B0604020202020204" pitchFamily="34" charset="0"/>
              </a:rPr>
              <a:t>1. What is the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  <a:cs typeface="Arial" panose="020B0604020202020204" pitchFamily="34" charset="0"/>
              </a:rPr>
              <a:t>problem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  <a:cs typeface="Arial" panose="020B0604020202020204" pitchFamily="34" charset="0"/>
              </a:rPr>
              <a:t>?</a:t>
            </a:r>
            <a:endParaRPr lang="en-US" sz="2000" b="1" dirty="0" smtClean="0">
              <a:solidFill>
                <a:schemeClr val="accent6">
                  <a:lumMod val="50000"/>
                </a:schemeClr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  <a:cs typeface="Arial" panose="020B0604020202020204" pitchFamily="34" charset="0"/>
              </a:rPr>
              <a:t>Students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  <a:cs typeface="Arial" panose="020B0604020202020204" pitchFamily="34" charset="0"/>
              </a:rPr>
              <a:t>mainly learn theoretical or syllabus-based knowledge designed for exams rather than real-world use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  <a:cs typeface="Arial" panose="020B0604020202020204" pitchFamily="34" charset="0"/>
              </a:rPr>
              <a:t>. Because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  <a:cs typeface="Arial" panose="020B0604020202020204" pitchFamily="34" charset="0"/>
              </a:rPr>
              <a:t>of this, they don’t know how to apply what they learn in practical situations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  <a:cs typeface="Arial" panose="020B0604020202020204" pitchFamily="34" charset="0"/>
              </a:rPr>
              <a:t>.</a:t>
            </a:r>
            <a:endParaRPr lang="en-IN" sz="2000" dirty="0">
              <a:solidFill>
                <a:schemeClr val="accent6">
                  <a:lumMod val="50000"/>
                </a:schemeClr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4073" y="1302328"/>
            <a:ext cx="43503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2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. Who has this problem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?</a:t>
            </a:r>
          </a:p>
          <a:p>
            <a:r>
              <a:rPr 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This 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problem affects</a:t>
            </a:r>
            <a:r>
              <a:rPr 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: School 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and college students (especially in technical or professional courses).Teachers/institutions who want students to gain practical skills</a:t>
            </a:r>
            <a:r>
              <a:rPr 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. Employers 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who struggle to find graduates with real-world problem-solving skills.</a:t>
            </a:r>
            <a:endParaRPr lang="en-IN" sz="2000" dirty="0">
              <a:solidFill>
                <a:schemeClr val="accent1">
                  <a:lumMod val="20000"/>
                  <a:lumOff val="8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5" name="Snip Single Corner Rectangle 14"/>
          <p:cNvSpPr/>
          <p:nvPr/>
        </p:nvSpPr>
        <p:spPr>
          <a:xfrm>
            <a:off x="129309" y="3962399"/>
            <a:ext cx="5264727" cy="2826327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Snip Single Corner Rectangle 15"/>
          <p:cNvSpPr/>
          <p:nvPr/>
        </p:nvSpPr>
        <p:spPr>
          <a:xfrm>
            <a:off x="6474690" y="4064001"/>
            <a:ext cx="5569527" cy="2650836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434110" y="4054763"/>
            <a:ext cx="43503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3. Why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should this problem be solved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?</a:t>
            </a:r>
          </a:p>
          <a:p>
            <a:r>
              <a:rPr 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Because 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this gap</a:t>
            </a:r>
            <a:r>
              <a:rPr 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:</a:t>
            </a:r>
          </a:p>
          <a:p>
            <a:r>
              <a:rPr 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Reduces 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students’ employability and confidence</a:t>
            </a:r>
            <a:r>
              <a:rPr 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. Slows 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down innovation and critical thinking</a:t>
            </a:r>
            <a:r>
              <a:rPr 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. Makes 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learning rote-based instead of </a:t>
            </a:r>
            <a:r>
              <a:rPr lang="en-US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skill-based. Solving 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it will help create industry-ready, practically skilled individuals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.</a:t>
            </a:r>
            <a:endParaRPr lang="en-IN" dirty="0">
              <a:solidFill>
                <a:schemeClr val="accent1">
                  <a:lumMod val="20000"/>
                  <a:lumOff val="8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83926" y="4147128"/>
            <a:ext cx="51723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4. How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will I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know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this problem has been solved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?</a:t>
            </a:r>
          </a:p>
          <a:p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You’ll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know it’s solved when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:</a:t>
            </a:r>
          </a:p>
          <a:p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Students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can build real-life projects or solve real problems using their theoretical knowledge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. Learning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platforms and schools start focusing on hands-on activities, simulations, and internships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. Improvement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in job readiness and student engagement is observed.</a:t>
            </a:r>
            <a:endParaRPr lang="en-IN" sz="2000" dirty="0">
              <a:solidFill>
                <a:schemeClr val="accent6">
                  <a:lumMod val="50000"/>
                </a:schemeClr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94909" y="147782"/>
            <a:ext cx="353752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50000"/>
                  </a:scheme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THE PROBLEM</a:t>
            </a:r>
            <a:endParaRPr lang="en-IN" sz="3600" b="1" dirty="0">
              <a:solidFill>
                <a:schemeClr val="accent6">
                  <a:lumMod val="50000"/>
                </a:schemeClr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Algerian" panose="04020705040A02060702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991" y="2870343"/>
            <a:ext cx="2514600" cy="1819275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7375" y="685895"/>
            <a:ext cx="3324709" cy="854147"/>
          </a:xfrm>
          <a:solidFill>
            <a:schemeClr val="accent3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TOOLS USED </a:t>
            </a:r>
            <a:endParaRPr lang="en-IN" b="1" dirty="0">
              <a:solidFill>
                <a:schemeClr val="accent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653" y="2162859"/>
            <a:ext cx="5702149" cy="3541714"/>
          </a:xfrm>
          <a:solidFill>
            <a:schemeClr val="bg2">
              <a:lumMod val="50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Frontend: React / HTML / CSS / </a:t>
            </a:r>
            <a:r>
              <a:rPr lang="en-IN" sz="28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JS</a:t>
            </a:r>
          </a:p>
          <a:p>
            <a:r>
              <a:rPr lang="en-IN" sz="28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Backend</a:t>
            </a:r>
            <a:r>
              <a:rPr lang="en-IN" sz="28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: Node.js / </a:t>
            </a:r>
            <a:r>
              <a:rPr lang="en-IN" sz="28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Express</a:t>
            </a:r>
          </a:p>
          <a:p>
            <a:r>
              <a:rPr lang="en-IN" sz="28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Database</a:t>
            </a:r>
            <a:r>
              <a:rPr lang="en-IN" sz="28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: MongoDB / </a:t>
            </a:r>
            <a:r>
              <a:rPr lang="en-IN" sz="28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JSON</a:t>
            </a:r>
          </a:p>
          <a:p>
            <a:r>
              <a:rPr lang="en-IN" sz="28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AI</a:t>
            </a:r>
            <a:r>
              <a:rPr lang="en-IN" sz="28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: </a:t>
            </a:r>
            <a:r>
              <a:rPr lang="en-IN" sz="28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Open </a:t>
            </a:r>
            <a:r>
              <a:rPr lang="en-IN" sz="28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API (future integration</a:t>
            </a:r>
            <a:r>
              <a:rPr lang="en-IN" sz="28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)</a:t>
            </a:r>
          </a:p>
          <a:p>
            <a:r>
              <a:rPr lang="en-IN" sz="28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Tools</a:t>
            </a:r>
            <a:r>
              <a:rPr lang="en-IN" sz="28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: VS Code, </a:t>
            </a:r>
            <a:r>
              <a:rPr lang="en-IN" sz="28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GitHub</a:t>
            </a:r>
            <a:endParaRPr lang="en-IN" sz="28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946" y="2595418"/>
            <a:ext cx="4211782" cy="20698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923664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706" y="110835"/>
            <a:ext cx="5705949" cy="655783"/>
          </a:xfrm>
          <a:solidFill>
            <a:schemeClr val="accent1">
              <a:lumMod val="50000"/>
            </a:schemeClr>
          </a:solidFill>
          <a:effectLst>
            <a:glow rad="101600">
              <a:schemeClr val="accent2">
                <a:satMod val="175000"/>
                <a:alpha val="40000"/>
              </a:schemeClr>
            </a:glow>
            <a:reflection blurRad="6350" stA="52000" endA="300" endPos="35000" dir="5400000" sy="-100000" algn="bl" rotWithShape="0"/>
            <a:softEdge rad="63500"/>
          </a:effectLst>
        </p:spPr>
        <p:txBody>
          <a:bodyPr/>
          <a:lstStyle/>
          <a:p>
            <a:r>
              <a:rPr lang="en-US" b="1" cap="none" dirty="0" smtClean="0">
                <a:ln w="9525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>WORKING : how it works</a:t>
            </a:r>
            <a:endParaRPr lang="en-IN" b="1" cap="none" dirty="0">
              <a:ln w="9525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  <p:pic>
        <p:nvPicPr>
          <p:cNvPr id="2052" name="Picture 4" descr="https://tanaikech.github.io/image-storage/20240222a/fi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38" y="4521201"/>
            <a:ext cx="9991774" cy="215207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54" y="968476"/>
            <a:ext cx="10263847" cy="3232967"/>
          </a:xfrm>
          <a:prstGeom prst="roundRect">
            <a:avLst>
              <a:gd name="adj" fmla="val 271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26890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418" y="119755"/>
            <a:ext cx="2927928" cy="822355"/>
          </a:xfr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127000"/>
          </a:effectLst>
        </p:spPr>
        <p:txBody>
          <a:bodyPr/>
          <a:lstStyle/>
          <a:p>
            <a:r>
              <a:rPr lang="en-US" b="1" u="sng" cap="none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lgerian" panose="04020705040A02060702" pitchFamily="82" charset="0"/>
              </a:rPr>
              <a:t>CONCLUSION</a:t>
            </a:r>
            <a:endParaRPr lang="en-IN" b="1" u="sng" cap="none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31" y="993339"/>
            <a:ext cx="7254442" cy="5758443"/>
          </a:xfrm>
          <a:solidFill>
            <a:schemeClr val="accent3">
              <a:lumMod val="20000"/>
              <a:lumOff val="8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"/>
          </a:effectLst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 between theory and practice remains a major challenge in modern education. 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learning happens when students can apply concepts in real-life scenarios. 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Bridging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gap requires an experiential approach — projects, internships, and hands-on exposure.  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hackathon project highlights the need for curriculum that balances both theory and application.  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Encouraging innovation, critical thinking, and skill-building can make education truly meaningful. 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 descr="Conclusion Images – Browse 2,827,900 Stock Photos, Vectors, and Video |  Adobe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453" y="1041544"/>
            <a:ext cx="4531303" cy="3429001"/>
          </a:xfrm>
          <a:prstGeom prst="rect">
            <a:avLst/>
          </a:prstGeom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ank you pink Images - Free Download on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957" y="4714875"/>
            <a:ext cx="3141807" cy="2143125"/>
          </a:xfrm>
          <a:prstGeom prst="ellipse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8717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10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866CFD-F94E-4AE5-ACEA-86FEC0F48A10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16c05727-aa75-4e4a-9b5f-8a80a1165891"/>
    <ds:schemaRef ds:uri="http://purl.org/dc/dcmitype/"/>
    <ds:schemaRef ds:uri="http://schemas.microsoft.com/office/2006/metadata/properties"/>
    <ds:schemaRef ds:uri="71af3243-3dd4-4a8d-8c0d-dd76da1f02a5"/>
    <ds:schemaRef ds:uri="http://schemas.openxmlformats.org/package/2006/metadata/core-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371</TotalTime>
  <Words>422</Words>
  <Application>Microsoft Office PowerPoint</Application>
  <PresentationFormat>Widescreen</PresentationFormat>
  <Paragraphs>39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Algerian</vt:lpstr>
      <vt:lpstr>Arial</vt:lpstr>
      <vt:lpstr>Arial Black</vt:lpstr>
      <vt:lpstr>Arial Rounded MT Bold</vt:lpstr>
      <vt:lpstr>Bahnschrift Light SemiCondensed</vt:lpstr>
      <vt:lpstr>Calibri</vt:lpstr>
      <vt:lpstr>Rockwell</vt:lpstr>
      <vt:lpstr>Tahoma</vt:lpstr>
      <vt:lpstr>Trebuchet MS</vt:lpstr>
      <vt:lpstr>Tw Cen MT</vt:lpstr>
      <vt:lpstr>Circuit</vt:lpstr>
      <vt:lpstr>AVIOTHIC 2.O</vt:lpstr>
      <vt:lpstr>Description of the problem</vt:lpstr>
      <vt:lpstr>PowerPoint Presentation</vt:lpstr>
      <vt:lpstr>TOOLS USED </vt:lpstr>
      <vt:lpstr>WORKING : how it works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AVIOTHIC 2.O</dc:title>
  <dc:creator>isha yadav</dc:creator>
  <cp:lastModifiedBy>Dell</cp:lastModifiedBy>
  <cp:revision>32</cp:revision>
  <dcterms:created xsi:type="dcterms:W3CDTF">2025-10-14T14:12:35Z</dcterms:created>
  <dcterms:modified xsi:type="dcterms:W3CDTF">2025-10-15T07:36:09Z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